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9144000"/>
  <p:notesSz cx="6858000" cy="9144000"/>
  <p:embeddedFontLst>
    <p:embeddedFont>
      <p:font typeface="Open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OpenSans-bold.fntdata"/><Relationship Id="rId10" Type="http://schemas.openxmlformats.org/officeDocument/2006/relationships/slide" Target="slides/slide5.xml"/><Relationship Id="rId21" Type="http://schemas.openxmlformats.org/officeDocument/2006/relationships/font" Target="fonts/OpenSans-regular.fntdata"/><Relationship Id="rId13" Type="http://schemas.openxmlformats.org/officeDocument/2006/relationships/slide" Target="slides/slide8.xml"/><Relationship Id="rId24" Type="http://schemas.openxmlformats.org/officeDocument/2006/relationships/font" Target="fonts/OpenSans-boldItalic.fntdata"/><Relationship Id="rId12" Type="http://schemas.openxmlformats.org/officeDocument/2006/relationships/slide" Target="slides/slide7.xml"/><Relationship Id="rId23" Type="http://schemas.openxmlformats.org/officeDocument/2006/relationships/font" Target="fonts/Open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2.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1" name="Google Shape;151;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9" name="Google Shape;169;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8" name="Google Shape;178;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ed91e19943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ed91e1994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7" name="Google Shape;197;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 name="Google Shape;90;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8" name="Google Shape;98;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6" name="Google Shape;10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3" name="Google Shape;123;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1" name="Google Shape;131;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8" name="Google Shape;138;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6" name="Google Shape;146;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dias"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3" name="Google Shape;13;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marR="0" algn="ctr">
              <a:lnSpc>
                <a:spcPct val="100000"/>
              </a:lnSpc>
              <a:spcBef>
                <a:spcPts val="640"/>
              </a:spcBef>
              <a:spcAft>
                <a:spcPts val="0"/>
              </a:spcAft>
              <a:buClr>
                <a:srgbClr val="888888"/>
              </a:buClr>
              <a:buSzPts val="3200"/>
              <a:buFont typeface="Arial"/>
              <a:buNone/>
              <a:defRPr b="0" i="0" sz="3200" u="none" cap="none" strike="noStrike">
                <a:solidFill>
                  <a:srgbClr val="888888"/>
                </a:solidFill>
                <a:latin typeface="Calibri"/>
                <a:ea typeface="Calibri"/>
                <a:cs typeface="Calibri"/>
                <a:sym typeface="Calibri"/>
              </a:defRPr>
            </a:lvl1pPr>
            <a:lvl2pPr lvl="1" marR="0" algn="ctr">
              <a:lnSpc>
                <a:spcPct val="100000"/>
              </a:lnSpc>
              <a:spcBef>
                <a:spcPts val="560"/>
              </a:spcBef>
              <a:spcAft>
                <a:spcPts val="0"/>
              </a:spcAft>
              <a:buClr>
                <a:srgbClr val="888888"/>
              </a:buClr>
              <a:buSzPts val="2800"/>
              <a:buFont typeface="Arial"/>
              <a:buNone/>
              <a:defRPr b="0" i="0" sz="2800" u="none" cap="none" strike="noStrike">
                <a:solidFill>
                  <a:srgbClr val="888888"/>
                </a:solidFill>
                <a:latin typeface="Calibri"/>
                <a:ea typeface="Calibri"/>
                <a:cs typeface="Calibri"/>
                <a:sym typeface="Calibri"/>
              </a:defRPr>
            </a:lvl2pPr>
            <a:lvl3pPr lvl="2" marR="0" algn="ctr">
              <a:lnSpc>
                <a:spcPct val="100000"/>
              </a:lnSpc>
              <a:spcBef>
                <a:spcPts val="48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3pPr>
            <a:lvl4pPr lvl="3"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4pPr>
            <a:lvl5pPr lvl="4"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9pPr>
          </a:lstStyle>
          <a:p/>
        </p:txBody>
      </p:sp>
      <p:sp>
        <p:nvSpPr>
          <p:cNvPr id="14" name="Google Shape;14;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 name="Google Shape;15;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 name="Google Shape;16;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og lodret teks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70" name="Google Shape;70;p11"/>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dret titel og teks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76" name="Google Shape;76;p12"/>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og indholdsobjek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9" name="Google Shape;19;p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fsnitsoverskrift"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Clr>
                <a:schemeClr val="dk1"/>
              </a:buClr>
              <a:buSzPts val="4000"/>
              <a:buFont typeface="Calibri"/>
              <a:buNone/>
              <a:defRPr b="1" i="0" sz="4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5" name="Google Shape;25;p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marR="0" algn="l">
              <a:lnSpc>
                <a:spcPct val="100000"/>
              </a:lnSpc>
              <a:spcBef>
                <a:spcPts val="4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1pPr>
            <a:lvl2pPr indent="-228600" lvl="1" marL="914400" marR="0" algn="l">
              <a:lnSpc>
                <a:spcPct val="100000"/>
              </a:lnSpc>
              <a:spcBef>
                <a:spcPts val="36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indent="-228600" lvl="2" marL="1371600" marR="0" algn="l">
              <a:lnSpc>
                <a:spcPct val="100000"/>
              </a:lnSpc>
              <a:spcBef>
                <a:spcPts val="32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3pPr>
            <a:lvl4pPr indent="-228600" lvl="3" marL="1828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indent="-228600" lvl="4" marL="22860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indent="-228600" lvl="5" marL="27432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indent="-228600" lvl="6" marL="32004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indent="-228600" lvl="7" marL="36576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indent="-228600" lvl="8" marL="4114800" marR="0" algn="l">
              <a:lnSpc>
                <a:spcPct val="100000"/>
              </a:lnSpc>
              <a:spcBef>
                <a:spcPts val="28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26" name="Google Shape;26;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7" name="Google Shape;27;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8" name="Google Shape;28;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 indholdsobjekter"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1" name="Google Shape;31;p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2" name="Google Shape;32;p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Autofit/>
          </a:bodyPr>
          <a:lstStyle>
            <a:lvl1pPr indent="-406400" lvl="0" marL="4572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3" name="Google Shape;33;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4" name="Google Shape;34;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5" name="Google Shape;35;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mmenligning"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8" name="Google Shape;38;p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39" name="Google Shape;39;p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40" name="Google Shape;40;p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marR="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1" name="Google Shape;41;p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42" name="Google Shape;42;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3" name="Google Shape;43;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un titel"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47" name="Google Shape;47;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8" name="Google Shape;48;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9" name="Google Shape;49;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m"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dhold med billedtekst"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marR="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llede med billedtekst"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marR="0" algn="l">
              <a:lnSpc>
                <a:spcPct val="100000"/>
              </a:lnSpc>
              <a:spcBef>
                <a:spcPts val="0"/>
              </a:spcBef>
              <a:spcAft>
                <a:spcPts val="0"/>
              </a:spcAft>
              <a:buClr>
                <a:schemeClr val="dk1"/>
              </a:buClr>
              <a:buSzPts val="2000"/>
              <a:buFont typeface="Calibri"/>
              <a:buNone/>
              <a:defRPr b="1" i="0" sz="2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63" name="Google Shape;63;p10"/>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marR="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2pPr>
            <a:lvl3pPr indent="-228600" lvl="2" marL="1371600" marR="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3pPr>
            <a:lvl4pPr indent="-228600" lvl="3" marL="1828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4pPr>
            <a:lvl5pPr indent="-228600" lvl="4" marL="22860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5pPr>
            <a:lvl6pPr indent="-228600" lvl="5" marL="27432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6pPr>
            <a:lvl7pPr indent="-228600" lvl="6" marL="32004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7pPr>
            <a:lvl8pPr indent="-228600" lvl="7" marL="36576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8pPr>
            <a:lvl9pPr indent="-228600" lvl="8" marL="4114800" marR="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da-DK"/>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www.alt.dk/boern/naesten-gratis-aktiviteter-i-paasken" TargetMode="External"/><Relationship Id="rId4"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dk.organicbasics.com/pages/fashion-is-dirty" TargetMode="Externa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hyperlink" Target="https://ecommerceinsights.nozebra.dk/psykografisk-data-skaber-flere-konverteringer"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markedsforing.dk/blog/2018/05/14/kender-du-din-m-lgruppes-egentlige-drivkraft"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txBox="1"/>
          <p:nvPr>
            <p:ph idx="1" type="subTitle"/>
          </p:nvPr>
        </p:nvSpPr>
        <p:spPr>
          <a:xfrm>
            <a:off x="329885" y="245989"/>
            <a:ext cx="8362585" cy="95627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600"/>
              <a:buFont typeface="Arial"/>
              <a:buNone/>
            </a:pPr>
            <a:r>
              <a:rPr b="0" i="0" lang="da-DK" sz="1600" u="none" cap="none" strike="noStrike">
                <a:solidFill>
                  <a:schemeClr val="dk1"/>
                </a:solidFill>
                <a:latin typeface="Calibri"/>
                <a:ea typeface="Calibri"/>
                <a:cs typeface="Calibri"/>
                <a:sym typeface="Calibri"/>
              </a:rPr>
              <a:t>Multimediedesign  II    </a:t>
            </a:r>
            <a:r>
              <a:rPr b="0" i="0" lang="da-DK" sz="1600" u="none" cap="none" strike="noStrike">
                <a:solidFill>
                  <a:srgbClr val="000000"/>
                </a:solidFill>
                <a:latin typeface="Calibri"/>
                <a:ea typeface="Calibri"/>
                <a:cs typeface="Calibri"/>
                <a:sym typeface="Calibri"/>
              </a:rPr>
              <a:t>Digitalt Design &amp; Indhold  </a:t>
            </a:r>
            <a:r>
              <a:rPr b="0" i="0" lang="da-DK" sz="1600" u="none" cap="none" strike="noStrike">
                <a:solidFill>
                  <a:schemeClr val="dk1"/>
                </a:solidFill>
                <a:latin typeface="Calibri"/>
                <a:ea typeface="Calibri"/>
                <a:cs typeface="Calibri"/>
                <a:sym typeface="Calibri"/>
              </a:rPr>
              <a:t>II    3. Semester   </a:t>
            </a:r>
            <a:endParaRPr b="0" i="0" sz="1600" u="none" cap="none" strike="noStrike">
              <a:solidFill>
                <a:schemeClr val="dk1"/>
              </a:solidFill>
              <a:latin typeface="Calibri"/>
              <a:ea typeface="Calibri"/>
              <a:cs typeface="Calibri"/>
              <a:sym typeface="Calibri"/>
            </a:endParaRPr>
          </a:p>
          <a:p>
            <a:pPr indent="0" lvl="0" marL="0" marR="0" rtl="0" algn="ctr">
              <a:lnSpc>
                <a:spcPct val="100000"/>
              </a:lnSpc>
              <a:spcBef>
                <a:spcPts val="320"/>
              </a:spcBef>
              <a:spcAft>
                <a:spcPts val="0"/>
              </a:spcAft>
              <a:buClr>
                <a:srgbClr val="888888"/>
              </a:buClr>
              <a:buSzPts val="1600"/>
              <a:buFont typeface="Arial"/>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320"/>
              </a:spcBef>
              <a:spcAft>
                <a:spcPts val="0"/>
              </a:spcAft>
              <a:buClr>
                <a:srgbClr val="888888"/>
              </a:buClr>
              <a:buSzPts val="1600"/>
              <a:buFont typeface="Arial"/>
              <a:buNone/>
            </a:pPr>
            <a:r>
              <a:t/>
            </a:r>
            <a:endParaRPr b="1" i="0" sz="1600" u="none" cap="none" strike="noStrike">
              <a:solidFill>
                <a:schemeClr val="dk1"/>
              </a:solidFill>
              <a:latin typeface="Calibri"/>
              <a:ea typeface="Calibri"/>
              <a:cs typeface="Calibri"/>
              <a:sym typeface="Calibri"/>
            </a:endParaRPr>
          </a:p>
          <a:p>
            <a:pPr indent="0" lvl="0" marL="0" marR="0" rtl="0" algn="ctr">
              <a:lnSpc>
                <a:spcPct val="100000"/>
              </a:lnSpc>
              <a:spcBef>
                <a:spcPts val="320"/>
              </a:spcBef>
              <a:spcAft>
                <a:spcPts val="0"/>
              </a:spcAft>
              <a:buClr>
                <a:srgbClr val="888888"/>
              </a:buClr>
              <a:buSzPts val="1600"/>
              <a:buFont typeface="Arial"/>
              <a:buNone/>
            </a:pPr>
            <a:r>
              <a:t/>
            </a:r>
            <a:endParaRPr b="0" i="0" sz="1600" u="none" cap="none" strike="noStrike">
              <a:solidFill>
                <a:schemeClr val="dk1"/>
              </a:solidFill>
              <a:latin typeface="Calibri"/>
              <a:ea typeface="Calibri"/>
              <a:cs typeface="Calibri"/>
              <a:sym typeface="Calibri"/>
            </a:endParaRPr>
          </a:p>
          <a:p>
            <a:pPr indent="0" lvl="0" marL="0" marR="0" rtl="0" algn="ctr">
              <a:lnSpc>
                <a:spcPct val="100000"/>
              </a:lnSpc>
              <a:spcBef>
                <a:spcPts val="320"/>
              </a:spcBef>
              <a:spcAft>
                <a:spcPts val="0"/>
              </a:spcAft>
              <a:buClr>
                <a:schemeClr val="dk1"/>
              </a:buClr>
              <a:buSzPts val="1600"/>
              <a:buFont typeface="Arial"/>
              <a:buNone/>
            </a:pPr>
            <a:r>
              <a:rPr b="0" i="0" lang="da-DK" sz="1600" u="none" cap="none" strike="noStrike">
                <a:solidFill>
                  <a:schemeClr val="dk1"/>
                </a:solidFill>
                <a:latin typeface="Calibri"/>
                <a:ea typeface="Calibri"/>
                <a:cs typeface="Calibri"/>
                <a:sym typeface="Calibri"/>
              </a:rPr>
              <a:t>  </a:t>
            </a:r>
            <a:endParaRPr b="0" i="0" sz="1600" u="none" cap="none" strike="noStrike">
              <a:solidFill>
                <a:schemeClr val="dk1"/>
              </a:solidFill>
              <a:latin typeface="Calibri"/>
              <a:ea typeface="Calibri"/>
              <a:cs typeface="Calibri"/>
              <a:sym typeface="Calibri"/>
            </a:endParaRPr>
          </a:p>
        </p:txBody>
      </p:sp>
      <p:sp>
        <p:nvSpPr>
          <p:cNvPr id="85" name="Google Shape;85;p13"/>
          <p:cNvSpPr/>
          <p:nvPr/>
        </p:nvSpPr>
        <p:spPr>
          <a:xfrm>
            <a:off x="0" y="6368942"/>
            <a:ext cx="9144000" cy="338554"/>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da-DK" sz="1600" u="none" cap="none" strike="noStrike">
                <a:solidFill>
                  <a:schemeClr val="dk1"/>
                </a:solidFill>
                <a:latin typeface="Calibri"/>
                <a:ea typeface="Calibri"/>
                <a:cs typeface="Calibri"/>
                <a:sym typeface="Calibri"/>
              </a:rPr>
              <a:t>Steen Carlsen   II   Københavns Erhvervsakademi   II   Copenhagen School of Design &amp; Technology</a:t>
            </a:r>
            <a:endParaRPr b="0" i="0" sz="1400" u="none" cap="none" strike="noStrike">
              <a:solidFill>
                <a:srgbClr val="000000"/>
              </a:solidFill>
              <a:latin typeface="Arial"/>
              <a:ea typeface="Arial"/>
              <a:cs typeface="Arial"/>
              <a:sym typeface="Arial"/>
            </a:endParaRPr>
          </a:p>
        </p:txBody>
      </p:sp>
      <p:sp>
        <p:nvSpPr>
          <p:cNvPr id="86" name="Google Shape;86;p13"/>
          <p:cNvSpPr/>
          <p:nvPr/>
        </p:nvSpPr>
        <p:spPr>
          <a:xfrm>
            <a:off x="1205694" y="1041934"/>
            <a:ext cx="7020071" cy="83099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800"/>
              <a:buFont typeface="Arial"/>
              <a:buNone/>
            </a:pPr>
            <a:r>
              <a:rPr b="1" i="0" lang="da-DK" sz="4800" u="none" cap="none" strike="noStrike">
                <a:solidFill>
                  <a:schemeClr val="dk1"/>
                </a:solidFill>
                <a:latin typeface="Calibri"/>
                <a:ea typeface="Calibri"/>
                <a:cs typeface="Calibri"/>
                <a:sym typeface="Calibri"/>
              </a:rPr>
              <a:t>Psykografisk segmentering</a:t>
            </a:r>
            <a:endParaRPr b="1" i="0" sz="4800" u="none" cap="none" strike="noStrike">
              <a:solidFill>
                <a:schemeClr val="dk1"/>
              </a:solidFill>
              <a:latin typeface="Calibri"/>
              <a:ea typeface="Calibri"/>
              <a:cs typeface="Calibri"/>
              <a:sym typeface="Calibri"/>
            </a:endParaRPr>
          </a:p>
        </p:txBody>
      </p:sp>
      <p:pic>
        <p:nvPicPr>
          <p:cNvPr id="87" name="Google Shape;87;p13"/>
          <p:cNvPicPr preferRelativeResize="0"/>
          <p:nvPr/>
        </p:nvPicPr>
        <p:blipFill rotWithShape="1">
          <a:blip r:embed="rId3">
            <a:alphaModFix/>
          </a:blip>
          <a:srcRect b="0" l="0" r="0" t="0"/>
          <a:stretch/>
        </p:blipFill>
        <p:spPr>
          <a:xfrm>
            <a:off x="1781908" y="2191880"/>
            <a:ext cx="5838092" cy="362418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nvSpPr>
        <p:spPr>
          <a:xfrm>
            <a:off x="3511830" y="1164089"/>
            <a:ext cx="4857896"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vil du bruge interview, video, foto, citater etc. som indhold?   </a:t>
            </a:r>
            <a:endParaRPr/>
          </a:p>
        </p:txBody>
      </p:sp>
      <p:sp>
        <p:nvSpPr>
          <p:cNvPr id="154" name="Google Shape;154;p22"/>
          <p:cNvSpPr txBox="1"/>
          <p:nvPr/>
        </p:nvSpPr>
        <p:spPr>
          <a:xfrm>
            <a:off x="450470" y="464217"/>
            <a:ext cx="632855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da-DK" sz="1800" u="none" cap="none" strike="noStrike">
                <a:solidFill>
                  <a:srgbClr val="000000"/>
                </a:solidFill>
                <a:latin typeface="Arial"/>
                <a:ea typeface="Arial"/>
                <a:cs typeface="Arial"/>
                <a:sym typeface="Arial"/>
              </a:rPr>
              <a:t>Brug interesser og fritidsaktiviteter som kilde til indhold </a:t>
            </a:r>
            <a:endParaRPr/>
          </a:p>
        </p:txBody>
      </p:sp>
      <p:pic>
        <p:nvPicPr>
          <p:cNvPr id="155" name="Google Shape;155;p22"/>
          <p:cNvPicPr preferRelativeResize="0"/>
          <p:nvPr/>
        </p:nvPicPr>
        <p:blipFill rotWithShape="1">
          <a:blip r:embed="rId3">
            <a:alphaModFix/>
          </a:blip>
          <a:srcRect b="0" l="0" r="0" t="0"/>
          <a:stretch/>
        </p:blipFill>
        <p:spPr>
          <a:xfrm>
            <a:off x="-1" y="1802405"/>
            <a:ext cx="4478215" cy="2507801"/>
          </a:xfrm>
          <a:prstGeom prst="rect">
            <a:avLst/>
          </a:prstGeom>
          <a:noFill/>
          <a:ln>
            <a:noFill/>
          </a:ln>
        </p:spPr>
      </p:pic>
      <p:pic>
        <p:nvPicPr>
          <p:cNvPr id="156" name="Google Shape;156;p22"/>
          <p:cNvPicPr preferRelativeResize="0"/>
          <p:nvPr/>
        </p:nvPicPr>
        <p:blipFill rotWithShape="1">
          <a:blip r:embed="rId4">
            <a:alphaModFix/>
          </a:blip>
          <a:srcRect b="0" l="0" r="0" t="0"/>
          <a:stretch/>
        </p:blipFill>
        <p:spPr>
          <a:xfrm>
            <a:off x="4923692" y="3815937"/>
            <a:ext cx="4218450" cy="3042063"/>
          </a:xfrm>
          <a:prstGeom prst="rect">
            <a:avLst/>
          </a:prstGeom>
          <a:noFill/>
          <a:ln>
            <a:noFill/>
          </a:ln>
        </p:spPr>
      </p:pic>
      <p:sp>
        <p:nvSpPr>
          <p:cNvPr id="157" name="Google Shape;157;p22"/>
          <p:cNvSpPr txBox="1"/>
          <p:nvPr/>
        </p:nvSpPr>
        <p:spPr>
          <a:xfrm>
            <a:off x="518925" y="4568600"/>
            <a:ext cx="264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a-DK">
                <a:latin typeface="Calibri"/>
                <a:ea typeface="Calibri"/>
                <a:cs typeface="Calibri"/>
                <a:sym typeface="Calibri"/>
              </a:rPr>
              <a:t>Carlsberg Sport: Gaming</a:t>
            </a:r>
            <a:endParaRPr>
              <a:latin typeface="Calibri"/>
              <a:ea typeface="Calibri"/>
              <a:cs typeface="Calibri"/>
              <a:sym typeface="Calibri"/>
            </a:endParaRPr>
          </a:p>
        </p:txBody>
      </p:sp>
      <p:sp>
        <p:nvSpPr>
          <p:cNvPr id="158" name="Google Shape;158;p22"/>
          <p:cNvSpPr txBox="1"/>
          <p:nvPr/>
        </p:nvSpPr>
        <p:spPr>
          <a:xfrm>
            <a:off x="2767625" y="6237325"/>
            <a:ext cx="191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a-DK">
                <a:latin typeface="Calibri"/>
                <a:ea typeface="Calibri"/>
                <a:cs typeface="Calibri"/>
                <a:sym typeface="Calibri"/>
              </a:rPr>
              <a:t>North Face: Outdoor</a:t>
            </a:r>
            <a:endParaRPr>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txBox="1"/>
          <p:nvPr/>
        </p:nvSpPr>
        <p:spPr>
          <a:xfrm>
            <a:off x="2654151" y="6004700"/>
            <a:ext cx="15381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da-DK"/>
              <a:t>Spies: Yoga</a:t>
            </a:r>
            <a:endParaRPr/>
          </a:p>
        </p:txBody>
      </p:sp>
      <p:sp>
        <p:nvSpPr>
          <p:cNvPr id="164" name="Google Shape;164;p23"/>
          <p:cNvSpPr txBox="1"/>
          <p:nvPr/>
        </p:nvSpPr>
        <p:spPr>
          <a:xfrm>
            <a:off x="450470" y="464217"/>
            <a:ext cx="4095993"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da-DK" sz="1800" u="none" cap="none" strike="noStrike">
                <a:solidFill>
                  <a:srgbClr val="000000"/>
                </a:solidFill>
                <a:latin typeface="Arial"/>
                <a:ea typeface="Arial"/>
                <a:cs typeface="Arial"/>
                <a:sym typeface="Arial"/>
              </a:rPr>
              <a:t>Brug interesser og fritidsaktiviteter </a:t>
            </a:r>
            <a:endParaRPr/>
          </a:p>
          <a:p>
            <a:pPr indent="0" lvl="0" marL="0" marR="0" rtl="0" algn="l">
              <a:lnSpc>
                <a:spcPct val="100000"/>
              </a:lnSpc>
              <a:spcBef>
                <a:spcPts val="0"/>
              </a:spcBef>
              <a:spcAft>
                <a:spcPts val="0"/>
              </a:spcAft>
              <a:buNone/>
            </a:pPr>
            <a:r>
              <a:rPr b="1" i="0" lang="da-DK" sz="1800" u="none" cap="none" strike="noStrike">
                <a:solidFill>
                  <a:srgbClr val="000000"/>
                </a:solidFill>
                <a:latin typeface="Arial"/>
                <a:ea typeface="Arial"/>
                <a:cs typeface="Arial"/>
                <a:sym typeface="Arial"/>
              </a:rPr>
              <a:t>som kilde til indhold </a:t>
            </a:r>
            <a:endParaRPr/>
          </a:p>
        </p:txBody>
      </p:sp>
      <p:pic>
        <p:nvPicPr>
          <p:cNvPr descr="A screenshot of a cell phone&#10;&#10;Description automatically generated with medium confidence" id="165" name="Google Shape;165;p23"/>
          <p:cNvPicPr preferRelativeResize="0"/>
          <p:nvPr/>
        </p:nvPicPr>
        <p:blipFill rotWithShape="1">
          <a:blip r:embed="rId3">
            <a:alphaModFix/>
          </a:blip>
          <a:srcRect b="0" l="0" r="0" t="0"/>
          <a:stretch/>
        </p:blipFill>
        <p:spPr>
          <a:xfrm>
            <a:off x="4655953" y="-1512514"/>
            <a:ext cx="4095992" cy="8869188"/>
          </a:xfrm>
          <a:prstGeom prst="rect">
            <a:avLst/>
          </a:prstGeom>
          <a:noFill/>
          <a:ln>
            <a:noFill/>
          </a:ln>
        </p:spPr>
      </p:pic>
      <p:sp>
        <p:nvSpPr>
          <p:cNvPr id="166" name="Google Shape;166;p23"/>
          <p:cNvSpPr txBox="1"/>
          <p:nvPr/>
        </p:nvSpPr>
        <p:spPr>
          <a:xfrm>
            <a:off x="720900" y="3121225"/>
            <a:ext cx="38511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da-DK" sz="1400" u="none" cap="none" strike="noStrike">
                <a:solidFill>
                  <a:srgbClr val="000000"/>
                </a:solidFill>
                <a:latin typeface="Arial"/>
                <a:ea typeface="Arial"/>
                <a:cs typeface="Arial"/>
                <a:sym typeface="Arial"/>
              </a:rPr>
              <a:t>Længes du efter velvære og indre fred…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4"/>
          <p:cNvSpPr txBox="1"/>
          <p:nvPr/>
        </p:nvSpPr>
        <p:spPr>
          <a:xfrm>
            <a:off x="720903" y="5913137"/>
            <a:ext cx="252344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Eksempler på fritidsaktiviteter</a:t>
            </a:r>
            <a:endParaRPr/>
          </a:p>
        </p:txBody>
      </p:sp>
      <p:sp>
        <p:nvSpPr>
          <p:cNvPr id="172" name="Google Shape;172;p24"/>
          <p:cNvSpPr txBox="1"/>
          <p:nvPr/>
        </p:nvSpPr>
        <p:spPr>
          <a:xfrm>
            <a:off x="1600245" y="369717"/>
            <a:ext cx="63285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da-DK" sz="1800" u="none" cap="none" strike="noStrike">
                <a:solidFill>
                  <a:srgbClr val="000000"/>
                </a:solidFill>
                <a:latin typeface="Arial"/>
                <a:ea typeface="Arial"/>
                <a:cs typeface="Arial"/>
                <a:sym typeface="Arial"/>
              </a:rPr>
              <a:t>Brug interesser og fritidsaktiviteter som kilde til indhold </a:t>
            </a:r>
            <a:endParaRPr/>
          </a:p>
        </p:txBody>
      </p:sp>
      <p:sp>
        <p:nvSpPr>
          <p:cNvPr id="173" name="Google Shape;173;p24"/>
          <p:cNvSpPr/>
          <p:nvPr/>
        </p:nvSpPr>
        <p:spPr>
          <a:xfrm>
            <a:off x="2297723" y="6393783"/>
            <a:ext cx="5029200" cy="5232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da-DK" sz="1400" u="sng" cap="none" strike="noStrike">
                <a:solidFill>
                  <a:srgbClr val="000000"/>
                </a:solidFill>
                <a:latin typeface="Arial"/>
                <a:ea typeface="Arial"/>
                <a:cs typeface="Arial"/>
                <a:sym typeface="Arial"/>
                <a:hlinkClick r:id="rId3">
                  <a:extLst>
                    <a:ext uri="{A12FA001-AC4F-418D-AE19-62706E023703}">
                      <ahyp:hlinkClr val="tx"/>
                    </a:ext>
                  </a:extLst>
                </a:hlinkClick>
              </a:rPr>
              <a:t>https://www.alt.dk/boern/naesten-gratis-aktiviteter-i-paasken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descr="Påskeferie med børn" id="174" name="Google Shape;174;p24"/>
          <p:cNvPicPr preferRelativeResize="0"/>
          <p:nvPr/>
        </p:nvPicPr>
        <p:blipFill rotWithShape="1">
          <a:blip r:embed="rId4">
            <a:alphaModFix/>
          </a:blip>
          <a:srcRect b="0" l="0" r="0" t="0"/>
          <a:stretch/>
        </p:blipFill>
        <p:spPr>
          <a:xfrm>
            <a:off x="720894" y="1125044"/>
            <a:ext cx="5405160" cy="3227143"/>
          </a:xfrm>
          <a:prstGeom prst="rect">
            <a:avLst/>
          </a:prstGeom>
          <a:noFill/>
          <a:ln>
            <a:noFill/>
          </a:ln>
        </p:spPr>
      </p:pic>
      <p:sp>
        <p:nvSpPr>
          <p:cNvPr id="175" name="Google Shape;175;p24"/>
          <p:cNvSpPr/>
          <p:nvPr/>
        </p:nvSpPr>
        <p:spPr>
          <a:xfrm>
            <a:off x="4140456" y="4646611"/>
            <a:ext cx="45720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da-DK" sz="1400" u="none" cap="none" strike="noStrike">
                <a:solidFill>
                  <a:srgbClr val="333333"/>
                </a:solidFill>
                <a:latin typeface="Open Sans"/>
                <a:ea typeface="Open Sans"/>
                <a:cs typeface="Open Sans"/>
                <a:sym typeface="Open Sans"/>
              </a:rPr>
              <a:t>Tag på påskeægjagt, find dyrelort i skoven eller lav jeres egen påskepynt. Her er 14 idéer til oplevelser og aktiviteter i påsken.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5"/>
          <p:cNvSpPr txBox="1"/>
          <p:nvPr/>
        </p:nvSpPr>
        <p:spPr>
          <a:xfrm>
            <a:off x="1431787" y="1277815"/>
            <a:ext cx="1996059"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Eksempel på holdning:</a:t>
            </a:r>
            <a:endParaRPr/>
          </a:p>
        </p:txBody>
      </p:sp>
      <p:sp>
        <p:nvSpPr>
          <p:cNvPr id="181" name="Google Shape;181;p25"/>
          <p:cNvSpPr txBox="1"/>
          <p:nvPr/>
        </p:nvSpPr>
        <p:spPr>
          <a:xfrm>
            <a:off x="450470" y="464217"/>
            <a:ext cx="632855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da-DK" sz="1800" u="none" cap="none" strike="noStrike">
                <a:solidFill>
                  <a:srgbClr val="000000"/>
                </a:solidFill>
                <a:latin typeface="Arial"/>
                <a:ea typeface="Arial"/>
                <a:cs typeface="Arial"/>
                <a:sym typeface="Arial"/>
              </a:rPr>
              <a:t>Brug interesser og fritidsaktiviteter som kilde til indhold </a:t>
            </a:r>
            <a:endParaRPr/>
          </a:p>
        </p:txBody>
      </p:sp>
      <p:sp>
        <p:nvSpPr>
          <p:cNvPr id="182" name="Google Shape;182;p25"/>
          <p:cNvSpPr/>
          <p:nvPr/>
        </p:nvSpPr>
        <p:spPr>
          <a:xfrm>
            <a:off x="2972822" y="6334780"/>
            <a:ext cx="4193777" cy="5232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da-DK" sz="1400" u="sng" cap="none" strike="noStrike">
                <a:solidFill>
                  <a:srgbClr val="000000"/>
                </a:solidFill>
                <a:latin typeface="Arial"/>
                <a:ea typeface="Arial"/>
                <a:cs typeface="Arial"/>
                <a:sym typeface="Arial"/>
                <a:hlinkClick r:id="rId3">
                  <a:extLst>
                    <a:ext uri="{A12FA001-AC4F-418D-AE19-62706E023703}">
                      <ahyp:hlinkClr val="tx"/>
                    </a:ext>
                  </a:extLst>
                </a:hlinkClick>
              </a:rPr>
              <a:t>https://dk.organicbasics.com/pages/fashion-is-dirty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83" name="Google Shape;183;p25"/>
          <p:cNvPicPr preferRelativeResize="0"/>
          <p:nvPr/>
        </p:nvPicPr>
        <p:blipFill rotWithShape="1">
          <a:blip r:embed="rId4">
            <a:alphaModFix/>
          </a:blip>
          <a:srcRect b="0" l="0" r="0" t="0"/>
          <a:stretch/>
        </p:blipFill>
        <p:spPr>
          <a:xfrm>
            <a:off x="498231" y="2355277"/>
            <a:ext cx="8147538" cy="3843826"/>
          </a:xfrm>
          <a:prstGeom prst="rect">
            <a:avLst/>
          </a:prstGeom>
          <a:noFill/>
          <a:ln>
            <a:noFill/>
          </a:ln>
        </p:spPr>
      </p:pic>
      <p:sp>
        <p:nvSpPr>
          <p:cNvPr id="184" name="Google Shape;184;p25"/>
          <p:cNvSpPr txBox="1"/>
          <p:nvPr/>
        </p:nvSpPr>
        <p:spPr>
          <a:xfrm>
            <a:off x="4044462" y="1277815"/>
            <a:ext cx="138852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Fashion is dirty</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6"/>
          <p:cNvSpPr txBox="1"/>
          <p:nvPr/>
        </p:nvSpPr>
        <p:spPr>
          <a:xfrm>
            <a:off x="7407425" y="6359425"/>
            <a:ext cx="14754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da-DK" sz="1200">
                <a:solidFill>
                  <a:schemeClr val="dk1"/>
                </a:solidFill>
                <a:latin typeface="Calibri"/>
                <a:ea typeface="Calibri"/>
                <a:cs typeface="Calibri"/>
                <a:sym typeface="Calibri"/>
              </a:rPr>
              <a:t>Retail Plus 01/2021</a:t>
            </a:r>
            <a:endParaRPr/>
          </a:p>
        </p:txBody>
      </p:sp>
      <p:sp>
        <p:nvSpPr>
          <p:cNvPr id="190" name="Google Shape;190;p26"/>
          <p:cNvSpPr txBox="1"/>
          <p:nvPr/>
        </p:nvSpPr>
        <p:spPr>
          <a:xfrm>
            <a:off x="5911700" y="3629400"/>
            <a:ext cx="3052500" cy="2572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da-DK" sz="850">
                <a:solidFill>
                  <a:schemeClr val="dk1"/>
                </a:solidFill>
              </a:rPr>
              <a:t>Ben &amp; Jerry’s er om nogen et stærkt purpose-drevet og</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aktivistisk brand. Isbrandet er ikke bange for at blande</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sig i debatten og har gennem tiderne utallige gange lagt</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navn og produkter til purpose-drevne formål. I december</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2020 lancerede brandet en ny smagsvariant for at støtte</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og ære aktivisten og den tidligere NFL-quarterback Colin</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Kaepernick, hvis karriere sluttede brat, da han valgte at</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knæle under nationalsangen til NFL-kampe for at vise</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sin støtte til Black Lives Matter-bevægelsen. Isvarianten</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går under navnet Change the Whirled og fejrer netop</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Kaepernicks ”modige arbejde med at gå imod systemisk</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undertrykkelse og stoppe politivold mod sorte og brune</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mennesker”</a:t>
            </a:r>
            <a:r>
              <a:rPr lang="da-DK" sz="600">
                <a:solidFill>
                  <a:schemeClr val="dk1"/>
                </a:solidFill>
              </a:rPr>
              <a:t>2</a:t>
            </a:r>
            <a:r>
              <a:rPr lang="da-DK" sz="850">
                <a:solidFill>
                  <a:schemeClr val="dk1"/>
                </a:solidFill>
              </a:rPr>
              <a:t>. En del af salget fra isen gik til Know Your</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Rights Camp, som er en nonprofitorganisation, der blev</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grundlagt af Colin Kaepernick i 2016, der fremmer trivsel</a:t>
            </a:r>
            <a:endParaRPr sz="850">
              <a:solidFill>
                <a:schemeClr val="dk1"/>
              </a:solidFill>
            </a:endParaRPr>
          </a:p>
          <a:p>
            <a:pPr indent="0" lvl="0" marL="0" rtl="0" algn="l">
              <a:lnSpc>
                <a:spcPct val="115000"/>
              </a:lnSpc>
              <a:spcBef>
                <a:spcPts val="0"/>
              </a:spcBef>
              <a:spcAft>
                <a:spcPts val="0"/>
              </a:spcAft>
              <a:buNone/>
            </a:pPr>
            <a:r>
              <a:rPr lang="da-DK" sz="850">
                <a:solidFill>
                  <a:schemeClr val="dk1"/>
                </a:solidFill>
              </a:rPr>
              <a:t>blandt minoriteter. Isen</a:t>
            </a:r>
            <a:endParaRPr sz="850">
              <a:solidFill>
                <a:schemeClr val="dk1"/>
              </a:solidFill>
            </a:endParaRPr>
          </a:p>
        </p:txBody>
      </p:sp>
      <p:sp>
        <p:nvSpPr>
          <p:cNvPr id="191" name="Google Shape;191;p26"/>
          <p:cNvSpPr txBox="1"/>
          <p:nvPr/>
        </p:nvSpPr>
        <p:spPr>
          <a:xfrm>
            <a:off x="444787" y="972565"/>
            <a:ext cx="19962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Eksempel på holdning:</a:t>
            </a:r>
            <a:endParaRPr/>
          </a:p>
        </p:txBody>
      </p:sp>
      <p:sp>
        <p:nvSpPr>
          <p:cNvPr id="192" name="Google Shape;192;p26"/>
          <p:cNvSpPr txBox="1"/>
          <p:nvPr/>
        </p:nvSpPr>
        <p:spPr>
          <a:xfrm>
            <a:off x="1793595" y="321767"/>
            <a:ext cx="63285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da-DK" sz="1800" u="none" cap="none" strike="noStrike">
                <a:solidFill>
                  <a:srgbClr val="000000"/>
                </a:solidFill>
                <a:latin typeface="Arial"/>
                <a:ea typeface="Arial"/>
                <a:cs typeface="Arial"/>
                <a:sym typeface="Arial"/>
              </a:rPr>
              <a:t>Brug interesser og fritidsaktiviteter som kilde til indhold </a:t>
            </a:r>
            <a:endParaRPr/>
          </a:p>
        </p:txBody>
      </p:sp>
      <p:sp>
        <p:nvSpPr>
          <p:cNvPr id="193" name="Google Shape;193;p26"/>
          <p:cNvSpPr txBox="1"/>
          <p:nvPr/>
        </p:nvSpPr>
        <p:spPr>
          <a:xfrm>
            <a:off x="1109000" y="1561875"/>
            <a:ext cx="70131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a-DK" sz="1350">
                <a:solidFill>
                  <a:srgbClr val="191919"/>
                </a:solidFill>
                <a:highlight>
                  <a:srgbClr val="F0F1EE"/>
                </a:highlight>
              </a:rPr>
              <a:t>We believe that business has a responsibility and a unique opportunity to be a powerful lever of change in the world. We can use traditional and contemporary business tools to drive systemic progressive social change by advancing the strategies of the larger movements that deal with those issues, such as climate justice and social equity.</a:t>
            </a:r>
            <a:endParaRPr/>
          </a:p>
        </p:txBody>
      </p:sp>
      <p:pic>
        <p:nvPicPr>
          <p:cNvPr id="194" name="Google Shape;194;p26"/>
          <p:cNvPicPr preferRelativeResize="0"/>
          <p:nvPr/>
        </p:nvPicPr>
        <p:blipFill>
          <a:blip r:embed="rId3">
            <a:alphaModFix/>
          </a:blip>
          <a:stretch>
            <a:fillRect/>
          </a:stretch>
        </p:blipFill>
        <p:spPr>
          <a:xfrm>
            <a:off x="152400" y="2730075"/>
            <a:ext cx="5606899" cy="315388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7"/>
          <p:cNvSpPr/>
          <p:nvPr/>
        </p:nvSpPr>
        <p:spPr>
          <a:xfrm>
            <a:off x="196575" y="329395"/>
            <a:ext cx="7392920" cy="92333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7200"/>
              <a:buFont typeface="Arial"/>
              <a:buNone/>
            </a:pPr>
            <a:r>
              <a:rPr b="1" i="0" lang="da-DK" sz="7200" u="none" cap="none" strike="noStrike">
                <a:solidFill>
                  <a:schemeClr val="dk1"/>
                </a:solidFill>
                <a:latin typeface="Calibri"/>
                <a:ea typeface="Calibri"/>
                <a:cs typeface="Calibri"/>
                <a:sym typeface="Calibri"/>
              </a:rPr>
              <a:t>Opgave</a:t>
            </a:r>
            <a:endParaRPr b="0" i="0" sz="7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a-DK" sz="1800" u="none" cap="none" strike="noStrike">
                <a:solidFill>
                  <a:schemeClr val="dk1"/>
                </a:solidFill>
                <a:latin typeface="Calibri"/>
                <a:ea typeface="Calibri"/>
                <a:cs typeface="Calibri"/>
                <a:sym typeface="Calibri"/>
              </a:rPr>
              <a:t>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a-DK" sz="1800" u="none" cap="none" strike="noStrike">
                <a:solidFill>
                  <a:schemeClr val="dk1"/>
                </a:solidFill>
                <a:latin typeface="Calibri"/>
                <a:ea typeface="Calibri"/>
                <a:cs typeface="Calibri"/>
                <a:sym typeface="Calibri"/>
              </a:rPr>
              <a:t> </a:t>
            </a:r>
            <a:endParaRPr b="0" i="0" sz="1800" u="none" cap="none" strike="noStrike">
              <a:solidFill>
                <a:schemeClr val="dk1"/>
              </a:solidFill>
              <a:latin typeface="Calibri"/>
              <a:ea typeface="Calibri"/>
              <a:cs typeface="Calibri"/>
              <a:sym typeface="Calibri"/>
            </a:endParaRPr>
          </a:p>
        </p:txBody>
      </p:sp>
      <p:sp>
        <p:nvSpPr>
          <p:cNvPr id="200" name="Google Shape;200;p27"/>
          <p:cNvSpPr txBox="1"/>
          <p:nvPr/>
        </p:nvSpPr>
        <p:spPr>
          <a:xfrm>
            <a:off x="416666" y="2435293"/>
            <a:ext cx="8381999" cy="2522867"/>
          </a:xfrm>
          <a:prstGeom prst="rect">
            <a:avLst/>
          </a:prstGeom>
          <a:noFill/>
          <a:ln>
            <a:noFill/>
          </a:ln>
        </p:spPr>
        <p:txBody>
          <a:bodyPr anchorCtr="0" anchor="t" bIns="45700" lIns="91425" spcFirstLastPara="1" rIns="91425" wrap="square" tIns="45700">
            <a:noAutofit/>
          </a:bodyPr>
          <a:lstStyle/>
          <a:p>
            <a:pPr indent="-228600" lvl="0" marL="34290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1800"/>
              <a:buFont typeface="Arial"/>
              <a:buAutoNum type="arabicPeriod"/>
            </a:pPr>
            <a:r>
              <a:rPr b="0" i="0" lang="da-DK" sz="1800" u="none" cap="none" strike="noStrike">
                <a:solidFill>
                  <a:schemeClr val="dk1"/>
                </a:solidFill>
                <a:latin typeface="Calibri"/>
                <a:ea typeface="Calibri"/>
                <a:cs typeface="Calibri"/>
                <a:sym typeface="Calibri"/>
              </a:rPr>
              <a:t>Vælg en </a:t>
            </a:r>
            <a:r>
              <a:rPr b="1" i="0" lang="da-DK" sz="1800" u="none" cap="none" strike="noStrike">
                <a:solidFill>
                  <a:schemeClr val="dk1"/>
                </a:solidFill>
                <a:latin typeface="Calibri"/>
                <a:ea typeface="Calibri"/>
                <a:cs typeface="Calibri"/>
                <a:sym typeface="Calibri"/>
              </a:rPr>
              <a:t>målgruppe</a:t>
            </a:r>
            <a:endParaRPr b="0" i="0" sz="1800" u="none" cap="none" strike="noStrike">
              <a:solidFill>
                <a:schemeClr val="dk1"/>
              </a:solidFill>
              <a:latin typeface="Calibri"/>
              <a:ea typeface="Calibri"/>
              <a:cs typeface="Calibri"/>
              <a:sym typeface="Calibri"/>
            </a:endParaRPr>
          </a:p>
          <a:p>
            <a:pPr indent="-228600" lvl="0" marL="34290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1800"/>
              <a:buFont typeface="Arial"/>
              <a:buAutoNum type="arabicPeriod"/>
            </a:pPr>
            <a:r>
              <a:rPr b="0" i="0" lang="da-DK" sz="1800" u="none" cap="none" strike="noStrike">
                <a:solidFill>
                  <a:schemeClr val="dk1"/>
                </a:solidFill>
                <a:latin typeface="Calibri"/>
                <a:ea typeface="Calibri"/>
                <a:cs typeface="Calibri"/>
                <a:sym typeface="Calibri"/>
              </a:rPr>
              <a:t>Lav psykografisk (og evt demografisk) segmentering  </a:t>
            </a:r>
            <a:endParaRPr/>
          </a:p>
          <a:p>
            <a:pPr indent="-228600" lvl="0" marL="34290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1800"/>
              <a:buFont typeface="Arial"/>
              <a:buAutoNum type="arabicPeriod"/>
            </a:pPr>
            <a:r>
              <a:rPr b="0" i="0" lang="da-DK" sz="1800" u="none" cap="none" strike="noStrike">
                <a:solidFill>
                  <a:schemeClr val="dk1"/>
                </a:solidFill>
                <a:latin typeface="Calibri"/>
                <a:ea typeface="Calibri"/>
                <a:cs typeface="Calibri"/>
                <a:sym typeface="Calibri"/>
              </a:rPr>
              <a:t>Beskriv væsentlige indsigter: målgruppens interesser, aktiviteter, værdier og følelser </a:t>
            </a:r>
            <a:endParaRPr/>
          </a:p>
          <a:p>
            <a:pPr indent="0" lvl="0" marL="0" marR="0" rtl="0" algn="l">
              <a:lnSpc>
                <a:spcPct val="100000"/>
              </a:lnSpc>
              <a:spcBef>
                <a:spcPts val="0"/>
              </a:spcBef>
              <a:spcAft>
                <a:spcPts val="0"/>
              </a:spcAft>
              <a:buNone/>
            </a:pPr>
            <a:r>
              <a:rPr b="0" i="0" lang="da-DK" sz="1800" u="none" cap="none" strike="noStrike">
                <a:solidFill>
                  <a:schemeClr val="dk1"/>
                </a:solidFill>
                <a:latin typeface="Calibri"/>
                <a:ea typeface="Calibri"/>
                <a:cs typeface="Calibri"/>
                <a:sym typeface="Calibri"/>
              </a:rPr>
              <a:t>– hvad der motiverer / driver dem, og hvad de vil undgå. </a:t>
            </a:r>
            <a:endParaRPr/>
          </a:p>
          <a:p>
            <a:pPr indent="-228600" lvl="0" marL="342900" marR="0" rtl="0" algn="l">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a:p>
            <a:pPr indent="0" lvl="0" marL="114300" marR="0" rtl="0" algn="l">
              <a:lnSpc>
                <a:spcPct val="100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01" name="Google Shape;201;p27"/>
          <p:cNvSpPr/>
          <p:nvPr/>
        </p:nvSpPr>
        <p:spPr>
          <a:xfrm>
            <a:off x="3457859" y="1761995"/>
            <a:ext cx="2878838" cy="4001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da-DK" sz="2000" u="none" cap="none" strike="noStrike">
                <a:solidFill>
                  <a:srgbClr val="000000"/>
                </a:solidFill>
                <a:latin typeface="Arial"/>
                <a:ea typeface="Arial"/>
                <a:cs typeface="Arial"/>
                <a:sym typeface="Arial"/>
              </a:rPr>
              <a:t>Målgruppebeskrivelse </a:t>
            </a:r>
            <a:endParaRPr/>
          </a:p>
        </p:txBody>
      </p:sp>
      <p:sp>
        <p:nvSpPr>
          <p:cNvPr id="202" name="Google Shape;202;p27"/>
          <p:cNvSpPr/>
          <p:nvPr/>
        </p:nvSpPr>
        <p:spPr>
          <a:xfrm>
            <a:off x="3118339" y="5488559"/>
            <a:ext cx="5251938"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Calibri"/>
                <a:ea typeface="Calibri"/>
                <a:cs typeface="Calibri"/>
                <a:sym typeface="Calibri"/>
              </a:rPr>
              <a:t>Fokus på interessefælleskab i stedet for demografisk segmentering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nvSpPr>
        <p:spPr>
          <a:xfrm>
            <a:off x="1943100" y="2882900"/>
            <a:ext cx="184666"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93" name="Google Shape;93;p14"/>
          <p:cNvSpPr/>
          <p:nvPr/>
        </p:nvSpPr>
        <p:spPr>
          <a:xfrm>
            <a:off x="980629" y="5282109"/>
            <a:ext cx="7182742" cy="83099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da-DK" sz="1600" u="none" cap="none" strike="noStrike">
                <a:solidFill>
                  <a:srgbClr val="000000"/>
                </a:solidFill>
                <a:latin typeface="Arial"/>
                <a:ea typeface="Arial"/>
                <a:cs typeface="Arial"/>
                <a:sym typeface="Arial"/>
              </a:rPr>
              <a:t>Content marketing</a:t>
            </a:r>
            <a:r>
              <a:rPr b="0" i="0" lang="da-DK" sz="1600" u="none" cap="none" strike="noStrike">
                <a:solidFill>
                  <a:srgbClr val="000000"/>
                </a:solidFill>
                <a:latin typeface="Arial"/>
                <a:ea typeface="Arial"/>
                <a:cs typeface="Arial"/>
                <a:sym typeface="Arial"/>
              </a:rPr>
              <a:t> isn't about the brand, your products, or your services. </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da-DK" sz="1600" u="none" cap="none" strike="noStrike">
                <a:solidFill>
                  <a:srgbClr val="000000"/>
                </a:solidFill>
                <a:latin typeface="Arial"/>
                <a:ea typeface="Arial"/>
                <a:cs typeface="Arial"/>
                <a:sym typeface="Arial"/>
              </a:rPr>
              <a:t>It's about your audience.</a:t>
            </a:r>
            <a:endParaRPr/>
          </a:p>
        </p:txBody>
      </p:sp>
      <p:sp>
        <p:nvSpPr>
          <p:cNvPr id="94" name="Google Shape;94;p14"/>
          <p:cNvSpPr txBox="1"/>
          <p:nvPr/>
        </p:nvSpPr>
        <p:spPr>
          <a:xfrm>
            <a:off x="1148490" y="905168"/>
            <a:ext cx="6855588"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da-DK" sz="3600" u="none" cap="none" strike="noStrike">
                <a:solidFill>
                  <a:srgbClr val="000000"/>
                </a:solidFill>
                <a:latin typeface="Arial"/>
                <a:ea typeface="Arial"/>
                <a:cs typeface="Arial"/>
                <a:sym typeface="Arial"/>
              </a:rPr>
              <a:t>Hvad drømmer målgruppen om?</a:t>
            </a:r>
            <a:endParaRPr/>
          </a:p>
        </p:txBody>
      </p:sp>
      <p:pic>
        <p:nvPicPr>
          <p:cNvPr descr="A picture containing colorful, playing, person&#10;&#10;Description automatically generated" id="95" name="Google Shape;95;p14"/>
          <p:cNvPicPr preferRelativeResize="0"/>
          <p:nvPr/>
        </p:nvPicPr>
        <p:blipFill rotWithShape="1">
          <a:blip r:embed="rId3">
            <a:alphaModFix/>
          </a:blip>
          <a:srcRect b="0" l="0" r="0" t="0"/>
          <a:stretch/>
        </p:blipFill>
        <p:spPr>
          <a:xfrm>
            <a:off x="2035433" y="1958678"/>
            <a:ext cx="4528009" cy="281470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p:nvPr/>
        </p:nvSpPr>
        <p:spPr>
          <a:xfrm>
            <a:off x="196575" y="329395"/>
            <a:ext cx="7392920" cy="92333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7200"/>
              <a:buFont typeface="Arial"/>
              <a:buNone/>
            </a:pPr>
            <a:r>
              <a:rPr b="1" i="0" lang="da-DK" sz="7200" u="none" cap="none" strike="noStrike">
                <a:solidFill>
                  <a:schemeClr val="dk1"/>
                </a:solidFill>
                <a:latin typeface="Calibri"/>
                <a:ea typeface="Calibri"/>
                <a:cs typeface="Calibri"/>
                <a:sym typeface="Calibri"/>
              </a:rPr>
              <a:t>Opgave</a:t>
            </a:r>
            <a:endParaRPr b="0" i="0" sz="7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a-DK" sz="1800" u="none" cap="none" strike="noStrike">
                <a:solidFill>
                  <a:schemeClr val="dk1"/>
                </a:solidFill>
                <a:latin typeface="Calibri"/>
                <a:ea typeface="Calibri"/>
                <a:cs typeface="Calibri"/>
                <a:sym typeface="Calibri"/>
              </a:rPr>
              <a:t>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a-DK" sz="1800" u="none" cap="none" strike="noStrike">
                <a:solidFill>
                  <a:schemeClr val="dk1"/>
                </a:solidFill>
                <a:latin typeface="Calibri"/>
                <a:ea typeface="Calibri"/>
                <a:cs typeface="Calibri"/>
                <a:sym typeface="Calibri"/>
              </a:rPr>
              <a:t> </a:t>
            </a:r>
            <a:endParaRPr b="0" i="0" sz="1800" u="none" cap="none" strike="noStrike">
              <a:solidFill>
                <a:schemeClr val="dk1"/>
              </a:solidFill>
              <a:latin typeface="Calibri"/>
              <a:ea typeface="Calibri"/>
              <a:cs typeface="Calibri"/>
              <a:sym typeface="Calibri"/>
            </a:endParaRPr>
          </a:p>
        </p:txBody>
      </p:sp>
      <p:sp>
        <p:nvSpPr>
          <p:cNvPr id="101" name="Google Shape;101;p15"/>
          <p:cNvSpPr txBox="1"/>
          <p:nvPr/>
        </p:nvSpPr>
        <p:spPr>
          <a:xfrm>
            <a:off x="416666" y="2435293"/>
            <a:ext cx="8381999" cy="2522867"/>
          </a:xfrm>
          <a:prstGeom prst="rect">
            <a:avLst/>
          </a:prstGeom>
          <a:noFill/>
          <a:ln>
            <a:noFill/>
          </a:ln>
        </p:spPr>
        <p:txBody>
          <a:bodyPr anchorCtr="0" anchor="t" bIns="45700" lIns="91425" spcFirstLastPara="1" rIns="91425" wrap="square" tIns="45700">
            <a:noAutofit/>
          </a:bodyPr>
          <a:lstStyle/>
          <a:p>
            <a:pPr indent="-228600" lvl="0" marL="342900" marR="0" rtl="0" algn="l">
              <a:lnSpc>
                <a:spcPct val="100000"/>
              </a:lnSpc>
              <a:spcBef>
                <a:spcPts val="0"/>
              </a:spcBef>
              <a:spcAft>
                <a:spcPts val="0"/>
              </a:spcAft>
              <a:buClr>
                <a:schemeClr val="dk1"/>
              </a:buClr>
              <a:buSzPts val="1800"/>
              <a:buFont typeface="Calibri"/>
              <a:buNone/>
            </a:pPr>
            <a:r>
              <a:t/>
            </a:r>
            <a:endParaRPr b="0" i="0" sz="18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1800"/>
              <a:buFont typeface="Arial"/>
              <a:buAutoNum type="arabicPeriod"/>
            </a:pPr>
            <a:r>
              <a:rPr b="0" i="0" lang="da-DK" sz="1800" u="none" cap="none" strike="noStrike">
                <a:solidFill>
                  <a:schemeClr val="dk1"/>
                </a:solidFill>
                <a:latin typeface="Calibri"/>
                <a:ea typeface="Calibri"/>
                <a:cs typeface="Calibri"/>
                <a:sym typeface="Calibri"/>
              </a:rPr>
              <a:t>Vælg en </a:t>
            </a:r>
            <a:r>
              <a:rPr b="1" i="0" lang="da-DK" sz="1800" u="none" cap="none" strike="noStrike">
                <a:solidFill>
                  <a:schemeClr val="dk1"/>
                </a:solidFill>
                <a:latin typeface="Calibri"/>
                <a:ea typeface="Calibri"/>
                <a:cs typeface="Calibri"/>
                <a:sym typeface="Calibri"/>
              </a:rPr>
              <a:t>målgruppe</a:t>
            </a:r>
            <a:endParaRPr b="0" i="0" sz="1800" u="none" cap="none" strike="noStrike">
              <a:solidFill>
                <a:schemeClr val="dk1"/>
              </a:solidFill>
              <a:latin typeface="Calibri"/>
              <a:ea typeface="Calibri"/>
              <a:cs typeface="Calibri"/>
              <a:sym typeface="Calibri"/>
            </a:endParaRPr>
          </a:p>
          <a:p>
            <a:pPr indent="-228600" lvl="0" marL="34290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1800"/>
              <a:buFont typeface="Arial"/>
              <a:buAutoNum type="arabicPeriod"/>
            </a:pPr>
            <a:r>
              <a:rPr b="0" i="0" lang="da-DK" sz="1800" u="none" cap="none" strike="noStrike">
                <a:solidFill>
                  <a:schemeClr val="dk1"/>
                </a:solidFill>
                <a:latin typeface="Calibri"/>
                <a:ea typeface="Calibri"/>
                <a:cs typeface="Calibri"/>
                <a:sym typeface="Calibri"/>
              </a:rPr>
              <a:t>Lav psykografisk (og evt demografisk) segmentering  </a:t>
            </a:r>
            <a:endParaRPr/>
          </a:p>
          <a:p>
            <a:pPr indent="-228600" lvl="0" marL="34290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1800"/>
              <a:buFont typeface="Arial"/>
              <a:buAutoNum type="arabicPeriod"/>
            </a:pPr>
            <a:r>
              <a:rPr b="0" i="0" lang="da-DK" sz="1800" u="none" cap="none" strike="noStrike">
                <a:solidFill>
                  <a:schemeClr val="dk1"/>
                </a:solidFill>
                <a:latin typeface="Calibri"/>
                <a:ea typeface="Calibri"/>
                <a:cs typeface="Calibri"/>
                <a:sym typeface="Calibri"/>
              </a:rPr>
              <a:t>Beskriv væsentlige indsigter: målgruppens interesser, aktiviteter, værdier og følelser </a:t>
            </a:r>
            <a:endParaRPr/>
          </a:p>
          <a:p>
            <a:pPr indent="0" lvl="0" marL="0" marR="0" rtl="0" algn="l">
              <a:lnSpc>
                <a:spcPct val="100000"/>
              </a:lnSpc>
              <a:spcBef>
                <a:spcPts val="0"/>
              </a:spcBef>
              <a:spcAft>
                <a:spcPts val="0"/>
              </a:spcAft>
              <a:buNone/>
            </a:pPr>
            <a:r>
              <a:rPr b="0" i="0" lang="da-DK" sz="1800" u="none" cap="none" strike="noStrike">
                <a:solidFill>
                  <a:schemeClr val="dk1"/>
                </a:solidFill>
                <a:latin typeface="Calibri"/>
                <a:ea typeface="Calibri"/>
                <a:cs typeface="Calibri"/>
                <a:sym typeface="Calibri"/>
              </a:rPr>
              <a:t>– hvad der motiverer / driver dem, og hvad de vil undgå. </a:t>
            </a:r>
            <a:endParaRPr/>
          </a:p>
          <a:p>
            <a:pPr indent="-228600" lvl="0" marL="342900" marR="0" rtl="0" algn="l">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a:p>
            <a:pPr indent="0" lvl="0" marL="114300" marR="0" rtl="0" algn="l">
              <a:lnSpc>
                <a:spcPct val="100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02" name="Google Shape;102;p15"/>
          <p:cNvSpPr/>
          <p:nvPr/>
        </p:nvSpPr>
        <p:spPr>
          <a:xfrm>
            <a:off x="3457859" y="1761995"/>
            <a:ext cx="2878838" cy="4001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da-DK" sz="2000" u="none" cap="none" strike="noStrike">
                <a:solidFill>
                  <a:srgbClr val="000000"/>
                </a:solidFill>
                <a:latin typeface="Arial"/>
                <a:ea typeface="Arial"/>
                <a:cs typeface="Arial"/>
                <a:sym typeface="Arial"/>
              </a:rPr>
              <a:t>Målgruppebeskrivelse </a:t>
            </a:r>
            <a:endParaRPr/>
          </a:p>
        </p:txBody>
      </p:sp>
      <p:sp>
        <p:nvSpPr>
          <p:cNvPr id="103" name="Google Shape;103;p15"/>
          <p:cNvSpPr/>
          <p:nvPr/>
        </p:nvSpPr>
        <p:spPr>
          <a:xfrm>
            <a:off x="3118339" y="5488559"/>
            <a:ext cx="5251938"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Calibri"/>
                <a:ea typeface="Calibri"/>
                <a:cs typeface="Calibri"/>
                <a:sym typeface="Calibri"/>
              </a:rPr>
              <a:t>Fokus på interessefælleskab i stedet for demografisk segmentering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nvSpPr>
        <p:spPr>
          <a:xfrm>
            <a:off x="6654799" y="231817"/>
            <a:ext cx="2390423"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da-DK" sz="1800" u="none" cap="none" strike="noStrike">
                <a:solidFill>
                  <a:schemeClr val="dk1"/>
                </a:solidFill>
                <a:latin typeface="Calibri"/>
                <a:ea typeface="Calibri"/>
                <a:cs typeface="Calibri"/>
                <a:sym typeface="Calibri"/>
              </a:rPr>
              <a:t>Segmenteringskriterier</a:t>
            </a:r>
            <a:endParaRPr b="1" i="0" sz="1800" u="none" cap="none" strike="noStrike">
              <a:solidFill>
                <a:schemeClr val="dk1"/>
              </a:solidFill>
              <a:latin typeface="Calibri"/>
              <a:ea typeface="Calibri"/>
              <a:cs typeface="Calibri"/>
              <a:sym typeface="Calibri"/>
            </a:endParaRPr>
          </a:p>
        </p:txBody>
      </p:sp>
      <p:sp>
        <p:nvSpPr>
          <p:cNvPr id="109" name="Google Shape;109;p16"/>
          <p:cNvSpPr/>
          <p:nvPr/>
        </p:nvSpPr>
        <p:spPr>
          <a:xfrm>
            <a:off x="705556" y="818235"/>
            <a:ext cx="4572000" cy="507831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da-DK" sz="1800" u="none" cap="none" strike="noStrike">
                <a:solidFill>
                  <a:schemeClr val="dk1"/>
                </a:solidFill>
                <a:latin typeface="Calibri"/>
                <a:ea typeface="Calibri"/>
                <a:cs typeface="Calibri"/>
                <a:sym typeface="Calibri"/>
              </a:rPr>
              <a:t>Geografiske kriterier:</a:t>
            </a:r>
            <a:endParaRPr b="1"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land eller region</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landets størrelse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bosiddende i by, provins eller landområde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klima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i="0" lang="da-DK" sz="1800" u="none" cap="none" strike="noStrike">
                <a:solidFill>
                  <a:schemeClr val="dk1"/>
                </a:solidFill>
                <a:latin typeface="Calibri"/>
                <a:ea typeface="Calibri"/>
                <a:cs typeface="Calibri"/>
                <a:sym typeface="Calibri"/>
              </a:rPr>
              <a:t>Demografiske kriterier:</a:t>
            </a:r>
            <a:endParaRPr b="1"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alder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køn</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familiens størrelse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familielivscyklus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uddannelsesniveau</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indkomst</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erhverv</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socioøkonomisk status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religion</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nationalitet / race (etnisk marketing)</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sprog</a:t>
            </a:r>
            <a:endParaRPr b="0" i="0" sz="1800" u="none" cap="none" strike="noStrike">
              <a:solidFill>
                <a:schemeClr val="dk1"/>
              </a:solidFill>
              <a:latin typeface="Calibri"/>
              <a:ea typeface="Calibri"/>
              <a:cs typeface="Calibri"/>
              <a:sym typeface="Calibri"/>
            </a:endParaRPr>
          </a:p>
        </p:txBody>
      </p:sp>
      <p:sp>
        <p:nvSpPr>
          <p:cNvPr id="110" name="Google Shape;110;p16"/>
          <p:cNvSpPr/>
          <p:nvPr/>
        </p:nvSpPr>
        <p:spPr>
          <a:xfrm>
            <a:off x="5716017" y="1373670"/>
            <a:ext cx="2667000" cy="175432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da-DK" sz="1800" u="none" cap="none" strike="noStrike">
                <a:solidFill>
                  <a:schemeClr val="dk1"/>
                </a:solidFill>
                <a:latin typeface="Calibri"/>
                <a:ea typeface="Calibri"/>
                <a:cs typeface="Calibri"/>
                <a:sym typeface="Calibri"/>
              </a:rPr>
              <a:t>Psykografiske kriterier: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personlighed</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livsstil</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værdi</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holdning</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emotionel</a:t>
            </a:r>
            <a:endParaRPr b="0" i="0" sz="1800" u="none" cap="none" strike="noStrike">
              <a:solidFill>
                <a:schemeClr val="dk1"/>
              </a:solidFill>
              <a:latin typeface="Calibri"/>
              <a:ea typeface="Calibri"/>
              <a:cs typeface="Calibri"/>
              <a:sym typeface="Calibri"/>
            </a:endParaRPr>
          </a:p>
        </p:txBody>
      </p:sp>
      <p:sp>
        <p:nvSpPr>
          <p:cNvPr id="111" name="Google Shape;111;p16"/>
          <p:cNvSpPr/>
          <p:nvPr/>
        </p:nvSpPr>
        <p:spPr>
          <a:xfrm>
            <a:off x="5776765" y="3935372"/>
            <a:ext cx="3021900" cy="175432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da-DK" sz="1800" u="none" cap="none" strike="noStrike">
                <a:solidFill>
                  <a:schemeClr val="dk1"/>
                </a:solidFill>
                <a:latin typeface="Calibri"/>
                <a:ea typeface="Calibri"/>
                <a:cs typeface="Calibri"/>
                <a:sym typeface="Calibri"/>
              </a:rPr>
              <a:t>Adfærdsmæssige kriterier: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købsadfærd</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online aktivitet</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loyalitet</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dk1"/>
              </a:buClr>
              <a:buSzPts val="1800"/>
              <a:buFont typeface="Arial"/>
              <a:buNone/>
            </a:pPr>
            <a:r>
              <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txBox="1"/>
          <p:nvPr/>
        </p:nvSpPr>
        <p:spPr>
          <a:xfrm>
            <a:off x="512975" y="385459"/>
            <a:ext cx="274947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da-DK" sz="1400" u="none" cap="none" strike="noStrike">
                <a:solidFill>
                  <a:srgbClr val="000000"/>
                </a:solidFill>
                <a:latin typeface="Arial"/>
                <a:ea typeface="Arial"/>
                <a:cs typeface="Arial"/>
                <a:sym typeface="Arial"/>
              </a:rPr>
              <a:t>Psykografisk segmentering</a:t>
            </a:r>
            <a:endParaRPr/>
          </a:p>
        </p:txBody>
      </p:sp>
      <p:sp>
        <p:nvSpPr>
          <p:cNvPr id="117" name="Google Shape;117;p17"/>
          <p:cNvSpPr/>
          <p:nvPr/>
        </p:nvSpPr>
        <p:spPr>
          <a:xfrm>
            <a:off x="1144309" y="1374105"/>
            <a:ext cx="7284499" cy="5232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Demografiske data viser, hvem din målgruppe er, </a:t>
            </a:r>
            <a:endParaRPr/>
          </a:p>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mens psykografisk data forklarer, hvorfor de køber dine produkter/services.</a:t>
            </a:r>
            <a:endParaRPr/>
          </a:p>
        </p:txBody>
      </p:sp>
      <p:pic>
        <p:nvPicPr>
          <p:cNvPr id="118" name="Google Shape;118;p17"/>
          <p:cNvPicPr preferRelativeResize="0"/>
          <p:nvPr/>
        </p:nvPicPr>
        <p:blipFill rotWithShape="1">
          <a:blip r:embed="rId3">
            <a:alphaModFix/>
          </a:blip>
          <a:srcRect b="0" l="0" r="0" t="0"/>
          <a:stretch/>
        </p:blipFill>
        <p:spPr>
          <a:xfrm>
            <a:off x="0" y="2753849"/>
            <a:ext cx="9144000" cy="2975579"/>
          </a:xfrm>
          <a:prstGeom prst="rect">
            <a:avLst/>
          </a:prstGeom>
          <a:noFill/>
          <a:ln>
            <a:noFill/>
          </a:ln>
        </p:spPr>
      </p:pic>
      <p:sp>
        <p:nvSpPr>
          <p:cNvPr id="119" name="Google Shape;119;p17"/>
          <p:cNvSpPr/>
          <p:nvPr/>
        </p:nvSpPr>
        <p:spPr>
          <a:xfrm>
            <a:off x="1646687" y="6274018"/>
            <a:ext cx="6465682" cy="46166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da-DK" sz="1200" u="sng" cap="none" strike="noStrike">
                <a:solidFill>
                  <a:srgbClr val="000000"/>
                </a:solidFill>
                <a:latin typeface="Arial"/>
                <a:ea typeface="Arial"/>
                <a:cs typeface="Arial"/>
                <a:sym typeface="Arial"/>
                <a:hlinkClick r:id="rId4">
                  <a:extLst>
                    <a:ext uri="{A12FA001-AC4F-418D-AE19-62706E023703}">
                      <ahyp:hlinkClr val="tx"/>
                    </a:ext>
                  </a:extLst>
                </a:hlinkClick>
              </a:rPr>
              <a:t>https://ecommerceinsights.nozebra.dk/psykografisk-data-skaber-flere-konverteringer</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200" u="none" cap="none" strike="noStrike">
              <a:solidFill>
                <a:srgbClr val="000000"/>
              </a:solidFill>
              <a:latin typeface="Arial"/>
              <a:ea typeface="Arial"/>
              <a:cs typeface="Arial"/>
              <a:sym typeface="Arial"/>
            </a:endParaRPr>
          </a:p>
        </p:txBody>
      </p:sp>
      <p:sp>
        <p:nvSpPr>
          <p:cNvPr id="120" name="Google Shape;120;p17"/>
          <p:cNvSpPr txBox="1"/>
          <p:nvPr/>
        </p:nvSpPr>
        <p:spPr>
          <a:xfrm>
            <a:off x="5873262" y="2331973"/>
            <a:ext cx="146867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Købsmotivation: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p:nvPr/>
        </p:nvSpPr>
        <p:spPr>
          <a:xfrm>
            <a:off x="3673250" y="314508"/>
            <a:ext cx="2736647"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da-DK" sz="1800" u="none" cap="none" strike="noStrike">
                <a:solidFill>
                  <a:schemeClr val="dk1"/>
                </a:solidFill>
                <a:latin typeface="Calibri"/>
                <a:ea typeface="Calibri"/>
                <a:cs typeface="Calibri"/>
                <a:sym typeface="Calibri"/>
              </a:rPr>
              <a:t>Psykografisk segmentering</a:t>
            </a:r>
            <a:endParaRPr b="0" i="0" sz="1800" u="none" cap="none" strike="noStrike">
              <a:solidFill>
                <a:schemeClr val="dk1"/>
              </a:solidFill>
              <a:latin typeface="Calibri"/>
              <a:ea typeface="Calibri"/>
              <a:cs typeface="Calibri"/>
              <a:sym typeface="Calibri"/>
            </a:endParaRPr>
          </a:p>
        </p:txBody>
      </p:sp>
      <p:sp>
        <p:nvSpPr>
          <p:cNvPr id="126" name="Google Shape;126;p18"/>
          <p:cNvSpPr/>
          <p:nvPr/>
        </p:nvSpPr>
        <p:spPr>
          <a:xfrm>
            <a:off x="701954" y="1453544"/>
            <a:ext cx="2667000" cy="286232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da-DK" sz="1800" u="none" cap="none" strike="noStrike">
                <a:solidFill>
                  <a:schemeClr val="dk1"/>
                </a:solidFill>
                <a:latin typeface="Calibri"/>
                <a:ea typeface="Calibri"/>
                <a:cs typeface="Calibri"/>
                <a:sym typeface="Calibri"/>
              </a:rPr>
              <a:t>Psykografiske kriterier: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Personlighed</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Social status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Kultur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Hobby</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Livsstil</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Værdier</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Holdninger</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Emotionelle følelser</a:t>
            </a:r>
            <a:endParaRPr b="0" i="0" sz="1800" u="none" cap="none" strike="noStrike">
              <a:solidFill>
                <a:schemeClr val="dk1"/>
              </a:solidFill>
              <a:latin typeface="Calibri"/>
              <a:ea typeface="Calibri"/>
              <a:cs typeface="Calibri"/>
              <a:sym typeface="Calibri"/>
            </a:endParaRPr>
          </a:p>
        </p:txBody>
      </p:sp>
      <p:pic>
        <p:nvPicPr>
          <p:cNvPr descr="mage result for psychographic segmentation examples" id="127" name="Google Shape;127;p18"/>
          <p:cNvPicPr preferRelativeResize="0"/>
          <p:nvPr/>
        </p:nvPicPr>
        <p:blipFill rotWithShape="1">
          <a:blip r:embed="rId3">
            <a:alphaModFix/>
          </a:blip>
          <a:srcRect b="0" l="0" r="0" t="0"/>
          <a:stretch/>
        </p:blipFill>
        <p:spPr>
          <a:xfrm>
            <a:off x="3827329" y="2302717"/>
            <a:ext cx="4409537" cy="3543378"/>
          </a:xfrm>
          <a:prstGeom prst="rect">
            <a:avLst/>
          </a:prstGeom>
          <a:noFill/>
          <a:ln>
            <a:noFill/>
          </a:ln>
        </p:spPr>
      </p:pic>
      <p:sp>
        <p:nvSpPr>
          <p:cNvPr id="128" name="Google Shape;128;p18"/>
          <p:cNvSpPr txBox="1"/>
          <p:nvPr/>
        </p:nvSpPr>
        <p:spPr>
          <a:xfrm>
            <a:off x="330225" y="1126899"/>
            <a:ext cx="83338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Metode: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p:nvPr/>
        </p:nvSpPr>
        <p:spPr>
          <a:xfrm>
            <a:off x="2414183" y="1435458"/>
            <a:ext cx="4120039" cy="33855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da-DK" sz="1600" u="none" cap="none" strike="noStrike">
                <a:solidFill>
                  <a:srgbClr val="000000"/>
                </a:solidFill>
                <a:latin typeface="Arial"/>
                <a:ea typeface="Arial"/>
                <a:cs typeface="Arial"/>
                <a:sym typeface="Arial"/>
              </a:rPr>
              <a:t>Kend din målgruppes egentlige drivkraft</a:t>
            </a:r>
            <a:endParaRPr b="0" i="0" sz="1600" u="none" cap="none" strike="noStrike">
              <a:solidFill>
                <a:srgbClr val="000000"/>
              </a:solidFill>
              <a:latin typeface="Arial"/>
              <a:ea typeface="Arial"/>
              <a:cs typeface="Arial"/>
              <a:sym typeface="Arial"/>
            </a:endParaRPr>
          </a:p>
        </p:txBody>
      </p:sp>
      <p:sp>
        <p:nvSpPr>
          <p:cNvPr id="134" name="Google Shape;134;p19"/>
          <p:cNvSpPr/>
          <p:nvPr/>
        </p:nvSpPr>
        <p:spPr>
          <a:xfrm>
            <a:off x="1369808" y="2523650"/>
            <a:ext cx="6404400" cy="1015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da-DK" sz="1200" u="none" cap="none" strike="noStrike">
                <a:solidFill>
                  <a:srgbClr val="000000"/>
                </a:solidFill>
                <a:latin typeface="Arial"/>
                <a:ea typeface="Arial"/>
                <a:cs typeface="Arial"/>
                <a:sym typeface="Arial"/>
              </a:rPr>
              <a:t>Et centralt aspekt ved menneskers adfærdsmønstre er deres motiver for at handle eller fravælge visse handlinger.  </a:t>
            </a:r>
            <a:endParaRPr/>
          </a:p>
          <a:p>
            <a:pPr indent="0" lvl="0" marL="0" marR="0" rtl="0" algn="l">
              <a:lnSpc>
                <a:spcPct val="100000"/>
              </a:lnSpc>
              <a:spcBef>
                <a:spcPts val="0"/>
              </a:spcBef>
              <a:spcAft>
                <a:spcPts val="0"/>
              </a:spcAft>
              <a:buNone/>
            </a:pPr>
            <a:r>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da-DK" sz="1200" u="none" cap="none" strike="noStrike">
                <a:solidFill>
                  <a:srgbClr val="000000"/>
                </a:solidFill>
                <a:latin typeface="Arial"/>
                <a:ea typeface="Arial"/>
                <a:cs typeface="Arial"/>
                <a:sym typeface="Arial"/>
              </a:rPr>
              <a:t>Vi er nemlig alle evolutionært disponerede for at nærme os noget, som vi oplever som rart og tilsvarende at fjerne os fra noget, vi finder ubehageligt. </a:t>
            </a:r>
            <a:endParaRPr/>
          </a:p>
        </p:txBody>
      </p:sp>
      <p:sp>
        <p:nvSpPr>
          <p:cNvPr id="135" name="Google Shape;135;p19"/>
          <p:cNvSpPr/>
          <p:nvPr/>
        </p:nvSpPr>
        <p:spPr>
          <a:xfrm>
            <a:off x="1939068" y="6130428"/>
            <a:ext cx="6461993" cy="2769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da-DK" sz="1200" u="sng" cap="none" strike="noStrike">
                <a:solidFill>
                  <a:srgbClr val="000000"/>
                </a:solidFill>
                <a:latin typeface="Arial"/>
                <a:ea typeface="Arial"/>
                <a:cs typeface="Arial"/>
                <a:sym typeface="Arial"/>
                <a:hlinkClick r:id="rId3">
                  <a:extLst>
                    <a:ext uri="{A12FA001-AC4F-418D-AE19-62706E023703}">
                      <ahyp:hlinkClr val="tx"/>
                    </a:ext>
                  </a:extLst>
                </a:hlinkClick>
              </a:rPr>
              <a:t>https://markedsforing.dk/blog/2018/05/14/kender-du-din-m-lgruppes-egentlige-drivkraft</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nvSpPr>
        <p:spPr>
          <a:xfrm>
            <a:off x="1702123" y="1306704"/>
            <a:ext cx="5596404"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da-DK" sz="1800" u="none" cap="none" strike="noStrike">
                <a:solidFill>
                  <a:schemeClr val="dk1"/>
                </a:solidFill>
                <a:latin typeface="Calibri"/>
                <a:ea typeface="Calibri"/>
                <a:cs typeface="Calibri"/>
                <a:sym typeface="Calibri"/>
              </a:rPr>
              <a:t>Metode: kvalitativ dataindsamling og interview</a:t>
            </a:r>
            <a:endParaRPr b="0" i="0" sz="1800" u="none" cap="none" strike="noStrike">
              <a:solidFill>
                <a:schemeClr val="dk1"/>
              </a:solidFill>
              <a:latin typeface="Calibri"/>
              <a:ea typeface="Calibri"/>
              <a:cs typeface="Calibri"/>
              <a:sym typeface="Calibri"/>
            </a:endParaRPr>
          </a:p>
        </p:txBody>
      </p:sp>
      <p:sp>
        <p:nvSpPr>
          <p:cNvPr id="141" name="Google Shape;141;p20"/>
          <p:cNvSpPr txBox="1"/>
          <p:nvPr/>
        </p:nvSpPr>
        <p:spPr>
          <a:xfrm>
            <a:off x="1073647" y="2409302"/>
            <a:ext cx="347794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da-DK" sz="1400" u="none" cap="none" strike="noStrike">
                <a:solidFill>
                  <a:srgbClr val="000000"/>
                </a:solidFill>
                <a:latin typeface="Arial"/>
                <a:ea typeface="Arial"/>
                <a:cs typeface="Arial"/>
                <a:sym typeface="Arial"/>
              </a:rPr>
              <a:t>Mål: at opnå indsigter om din målgruppes</a:t>
            </a:r>
            <a:endParaRPr/>
          </a:p>
        </p:txBody>
      </p:sp>
      <p:sp>
        <p:nvSpPr>
          <p:cNvPr id="142" name="Google Shape;142;p20"/>
          <p:cNvSpPr/>
          <p:nvPr/>
        </p:nvSpPr>
        <p:spPr>
          <a:xfrm>
            <a:off x="3902189" y="3006195"/>
            <a:ext cx="2667000" cy="286232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da-DK" sz="1800" u="none" cap="none" strike="noStrike">
                <a:solidFill>
                  <a:schemeClr val="dk1"/>
                </a:solidFill>
                <a:latin typeface="Calibri"/>
                <a:ea typeface="Calibri"/>
                <a:cs typeface="Calibri"/>
                <a:sym typeface="Calibri"/>
              </a:rPr>
              <a:t>Psykografiske kriterier: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Personlighed</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Social status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Kultur</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Hobby</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Livsstil</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Værdier</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Holdninger</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Arial"/>
              <a:buChar char="•"/>
            </a:pPr>
            <a:r>
              <a:rPr b="0" i="0" lang="da-DK" sz="1800" u="none" cap="none" strike="noStrike">
                <a:solidFill>
                  <a:schemeClr val="dk1"/>
                </a:solidFill>
                <a:latin typeface="Calibri"/>
                <a:ea typeface="Calibri"/>
                <a:cs typeface="Calibri"/>
                <a:sym typeface="Calibri"/>
              </a:rPr>
              <a:t>Emotionelle følelser</a:t>
            </a:r>
            <a:endParaRPr b="0" i="0" sz="1800" u="none" cap="none" strike="noStrike">
              <a:solidFill>
                <a:schemeClr val="dk1"/>
              </a:solidFill>
              <a:latin typeface="Calibri"/>
              <a:ea typeface="Calibri"/>
              <a:cs typeface="Calibri"/>
              <a:sym typeface="Calibri"/>
            </a:endParaRPr>
          </a:p>
        </p:txBody>
      </p:sp>
      <p:sp>
        <p:nvSpPr>
          <p:cNvPr id="143" name="Google Shape;143;p20"/>
          <p:cNvSpPr/>
          <p:nvPr/>
        </p:nvSpPr>
        <p:spPr>
          <a:xfrm>
            <a:off x="472953" y="303589"/>
            <a:ext cx="2736647"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da-DK" sz="1800" u="none" cap="none" strike="noStrike">
                <a:solidFill>
                  <a:schemeClr val="dk1"/>
                </a:solidFill>
                <a:latin typeface="Calibri"/>
                <a:ea typeface="Calibri"/>
                <a:cs typeface="Calibri"/>
                <a:sym typeface="Calibri"/>
              </a:rPr>
              <a:t>Psykografisk segmentering</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txBox="1"/>
          <p:nvPr/>
        </p:nvSpPr>
        <p:spPr>
          <a:xfrm>
            <a:off x="1596615" y="1306704"/>
            <a:ext cx="6316462"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da-DK" sz="1800" u="none" cap="none" strike="noStrike">
                <a:solidFill>
                  <a:schemeClr val="dk1"/>
                </a:solidFill>
                <a:latin typeface="Calibri"/>
                <a:ea typeface="Calibri"/>
                <a:cs typeface="Calibri"/>
                <a:sym typeface="Calibri"/>
              </a:rPr>
              <a:t>Metode: kvalitativ dataindsamling og interview</a:t>
            </a: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da-DK" sz="1800" u="none" cap="none" strike="noStrike">
                <a:solidFill>
                  <a:schemeClr val="dk1"/>
                </a:solidFill>
                <a:latin typeface="Calibri"/>
                <a:ea typeface="Calibri"/>
                <a:cs typeface="Calibri"/>
                <a:sym typeface="Calibri"/>
              </a:rPr>
              <a:t>Anvend metoder og erfaringer fra arbejdet med erfaringskilderne</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Kontortema">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